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318" r:id="rId2"/>
    <p:sldId id="277" r:id="rId3"/>
    <p:sldId id="278" r:id="rId4"/>
    <p:sldId id="321" r:id="rId5"/>
    <p:sldId id="260" r:id="rId6"/>
    <p:sldId id="280" r:id="rId7"/>
    <p:sldId id="262" r:id="rId8"/>
    <p:sldId id="322" r:id="rId9"/>
    <p:sldId id="264" r:id="rId10"/>
    <p:sldId id="282" r:id="rId11"/>
    <p:sldId id="266" r:id="rId12"/>
    <p:sldId id="283" r:id="rId13"/>
    <p:sldId id="284" r:id="rId14"/>
    <p:sldId id="285" r:id="rId15"/>
    <p:sldId id="286" r:id="rId16"/>
    <p:sldId id="271" r:id="rId17"/>
    <p:sldId id="272" r:id="rId18"/>
    <p:sldId id="273" r:id="rId19"/>
    <p:sldId id="305" r:id="rId20"/>
    <p:sldId id="275" r:id="rId21"/>
    <p:sldId id="279" r:id="rId22"/>
    <p:sldId id="340" r:id="rId23"/>
    <p:sldId id="281" r:id="rId24"/>
    <p:sldId id="341" r:id="rId25"/>
    <p:sldId id="342" r:id="rId26"/>
    <p:sldId id="343" r:id="rId27"/>
    <p:sldId id="344" r:id="rId28"/>
    <p:sldId id="345" r:id="rId29"/>
    <p:sldId id="287" r:id="rId30"/>
    <p:sldId id="288" r:id="rId31"/>
    <p:sldId id="289" r:id="rId32"/>
    <p:sldId id="346" r:id="rId33"/>
    <p:sldId id="291" r:id="rId34"/>
    <p:sldId id="292" r:id="rId35"/>
    <p:sldId id="293" r:id="rId36"/>
    <p:sldId id="347" r:id="rId37"/>
    <p:sldId id="348" r:id="rId38"/>
    <p:sldId id="349" r:id="rId39"/>
    <p:sldId id="350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35" r:id="rId59"/>
    <p:sldId id="326" r:id="rId60"/>
    <p:sldId id="327" r:id="rId61"/>
    <p:sldId id="328" r:id="rId62"/>
    <p:sldId id="334" r:id="rId63"/>
    <p:sldId id="290" r:id="rId64"/>
    <p:sldId id="329" r:id="rId65"/>
    <p:sldId id="330" r:id="rId66"/>
    <p:sldId id="331" r:id="rId67"/>
    <p:sldId id="332" r:id="rId68"/>
    <p:sldId id="336" r:id="rId69"/>
    <p:sldId id="294" r:id="rId7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B8F9CE-1FBA-4D74-8C01-5B5F57E01972}">
  <a:tblStyle styleId="{D4B8F9CE-1FBA-4D74-8C01-5B5F57E01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3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954a50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1954a5009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21954a5009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9b5e152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9b5e152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72832de1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72832de1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954a5009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954a5009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b90f7b7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2b90f7b7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cc1786ffe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cc1786ffe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cc1786ffe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cc1786ffe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b90f7b76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b90f7b76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ae42386e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ae42386e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ae42386e9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ae42386e9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49250d6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49250d6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954a5009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954a5009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ae42386e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ae42386e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72e4a92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72e4a92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72e4a921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72e4a921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ae42386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ae42386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ae42386e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ae42386e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ae42386e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ae42386e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ae42386e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ae42386e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72e4a921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72e4a921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ae42386e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ae42386e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72e4a921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72e4a921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9b5e152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9b5e152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ae42386e9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ae42386e9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ae42386e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4ae42386e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ae42386e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ae42386e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572e4a92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572e4a921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ae42386e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ae42386e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ae42386e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ae42386e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ae42386e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ae42386e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ae42386e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ae42386e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ae42386e9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ae42386e9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4ae42386e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4ae42386e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72832de1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72832de1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720a3e4c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720a3e4c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5720a3e4c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5720a3e4c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720a3e4c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720a3e4c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572e4a92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572e4a92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72e4a921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572e4a921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72e4a921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572e4a921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572e4a921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572e4a921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72e4a92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72e4a921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72832de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72832de1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2094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72832de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72832de1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72832de1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72832de1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736a0bd88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5736a0bd88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72832de1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72832de1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72832de1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72832de1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90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954a500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954a500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2b90f7b76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2b90f7b76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337bd578_1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337bd578_1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572832de1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572832de1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572832de1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572832de1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18337bd57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18337bd57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954a500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1954a500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9b5e1529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9b5e1529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72832de1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72832de1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72832de1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572832de1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72832de1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72832de1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hydroponics-farming-concept-vector-27183466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premium-vector/hydroponics-benefits-concept-with-water-saving-fast-growth-symbols-cartoon_13768284.html" TargetMode="External"/><Relationship Id="rId5" Type="http://schemas.openxmlformats.org/officeDocument/2006/relationships/hyperlink" Target="https://www.istockphoto.com/vector/hydroponics-plants-vector-isolated-illustration-gm968421950-264048421" TargetMode="External"/><Relationship Id="rId4" Type="http://schemas.openxmlformats.org/officeDocument/2006/relationships/hyperlink" Target="https://www.istockphoto.com/vector/young-seedling-of-vegetable-grows-in-fertile-soil-sprout-with-underground-root-gm1213143822-352438337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+mj-lt"/>
              </a:rPr>
              <a:t>Design of an IoT-enabled Scalable Closed Hydroponics System with Smart Parameter Control</a:t>
            </a:r>
            <a:endParaRPr sz="2500">
              <a:latin typeface="+mj-l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 dirty="0">
                <a:solidFill>
                  <a:schemeClr val="dk1"/>
                </a:solidFill>
                <a:latin typeface="+mj-lt"/>
                <a:cs typeface="Calibri"/>
                <a:sym typeface="Calibri"/>
              </a:rPr>
              <a:t>P</a:t>
            </a:r>
            <a:r>
              <a:rPr lang="en" sz="1829" dirty="0">
                <a:solidFill>
                  <a:schemeClr val="dk1"/>
                </a:solidFill>
                <a:latin typeface="+mj-lt"/>
              </a:rPr>
              <a:t>roposed by: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Mikdam-Al-Maad Ronoue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Exam Roll: 116308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MD. Sameer Iqbal Chowdhury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Exam Roll: 116315</a:t>
            </a:r>
            <a:endParaRPr sz="1829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p13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Supervis</a:t>
            </a:r>
            <a:r>
              <a:rPr lang="en" sz="1800">
                <a:solidFill>
                  <a:schemeClr val="dk1"/>
                </a:solidFill>
                <a:latin typeface="+mj-lt"/>
              </a:rPr>
              <a:t>ed by:</a:t>
            </a:r>
            <a:endParaRPr sz="110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Dr. Lafifa Jamal</a:t>
            </a:r>
            <a:br>
              <a:rPr lang="en" sz="1800" i="0" u="none" strike="noStrike" cap="none">
                <a:solidFill>
                  <a:schemeClr val="dk1"/>
                </a:solidFill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Professor</a:t>
            </a:r>
            <a:br>
              <a:rPr lang="en" sz="1100"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Department of Robotics and Mechatronics Engineering</a:t>
            </a:r>
            <a:br>
              <a:rPr lang="en" sz="1100"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University of Dhaka </a:t>
            </a:r>
            <a:endParaRPr sz="1800" i="0" u="none" strike="noStrike" cap="none">
              <a:solidFill>
                <a:schemeClr val="dk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392" name="Google Shape;392;p39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7</a:t>
            </a:r>
            <a:r>
              <a:rPr lang="en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/>
          </a:p>
        </p:txBody>
      </p:sp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100" y="1017725"/>
            <a:ext cx="308062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225" y="1586050"/>
            <a:ext cx="990423" cy="7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9"/>
          <p:cNvSpPr/>
          <p:nvPr/>
        </p:nvSpPr>
        <p:spPr>
          <a:xfrm>
            <a:off x="2710775" y="1999050"/>
            <a:ext cx="663300" cy="572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9"/>
          <p:cNvSpPr/>
          <p:nvPr/>
        </p:nvSpPr>
        <p:spPr>
          <a:xfrm>
            <a:off x="4512200" y="1891050"/>
            <a:ext cx="663300" cy="680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075" y="1586050"/>
            <a:ext cx="990423" cy="7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9"/>
          <p:cNvSpPr/>
          <p:nvPr/>
        </p:nvSpPr>
        <p:spPr>
          <a:xfrm>
            <a:off x="3537650" y="3315775"/>
            <a:ext cx="802500" cy="680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200" y="3858768"/>
            <a:ext cx="990423" cy="43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775" y="2450600"/>
            <a:ext cx="1374249" cy="8651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935975" y="4659925"/>
            <a:ext cx="76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7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Flow diagram of the entire system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50" y="727588"/>
            <a:ext cx="7698646" cy="36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38" y="550250"/>
            <a:ext cx="8852526" cy="41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407" name="Google Shape;40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 txBox="1"/>
          <p:nvPr/>
        </p:nvSpPr>
        <p:spPr>
          <a:xfrm>
            <a:off x="3118451" y="4646175"/>
            <a:ext cx="33732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19: Overhead view of the model.</a:t>
            </a:r>
            <a:endParaRPr dirty="0"/>
          </a:p>
        </p:txBody>
      </p:sp>
      <p:sp>
        <p:nvSpPr>
          <p:cNvPr id="415" name="Google Shape;41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421" name="Google Shape;421;p42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1.25 inch Hose pipe</a:t>
            </a:r>
            <a:endParaRPr/>
          </a:p>
        </p:txBody>
      </p:sp>
      <p:pic>
        <p:nvPicPr>
          <p:cNvPr id="422" name="Google Shape;422;p42"/>
          <p:cNvPicPr preferRelativeResize="0"/>
          <p:nvPr/>
        </p:nvPicPr>
        <p:blipFill rotWithShape="1">
          <a:blip r:embed="rId3">
            <a:alphaModFix/>
          </a:blip>
          <a:srcRect l="26253" t="10498" r="27493" b="10268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2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42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5" name="Google Shape;425;p42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1.25 inch Hose pipe</a:t>
            </a:r>
            <a:endParaRPr/>
          </a:p>
        </p:txBody>
      </p:sp>
      <p:cxnSp>
        <p:nvCxnSpPr>
          <p:cNvPr id="426" name="Google Shape;426;p42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42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Module</a:t>
            </a:r>
            <a:endParaRPr/>
          </a:p>
        </p:txBody>
      </p:sp>
      <p:cxnSp>
        <p:nvCxnSpPr>
          <p:cNvPr id="428" name="Google Shape;428;p42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42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Nutrient Solution Container Module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601164" y="45105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20: Front view of the model.</a:t>
            </a:r>
            <a:endParaRPr dirty="0"/>
          </a:p>
        </p:txBody>
      </p:sp>
      <p:cxnSp>
        <p:nvCxnSpPr>
          <p:cNvPr id="431" name="Google Shape;431;p42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42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Submersible Water Pump</a:t>
            </a:r>
            <a:endParaRPr/>
          </a:p>
        </p:txBody>
      </p:sp>
      <p:cxnSp>
        <p:nvCxnSpPr>
          <p:cNvPr id="433" name="Google Shape;433;p42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2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½ inch silicone tube</a:t>
            </a:r>
            <a:endParaRPr/>
          </a:p>
        </p:txBody>
      </p:sp>
      <p:sp>
        <p:nvSpPr>
          <p:cNvPr id="435" name="Google Shape;43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3"/>
          <p:cNvSpPr txBox="1"/>
          <p:nvPr/>
        </p:nvSpPr>
        <p:spPr>
          <a:xfrm>
            <a:off x="3228139" y="44540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21: Top view of the model.</a:t>
            </a:r>
            <a:endParaRPr dirty="0"/>
          </a:p>
        </p:txBody>
      </p:sp>
      <p:cxnSp>
        <p:nvCxnSpPr>
          <p:cNvPr id="443" name="Google Shape;443;p43"/>
          <p:cNvCxnSpPr>
            <a:endCxn id="444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43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43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43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inch uPVC pipe to house the plants</a:t>
            </a:r>
            <a:endParaRPr/>
          </a:p>
        </p:txBody>
      </p:sp>
      <p:sp>
        <p:nvSpPr>
          <p:cNvPr id="444" name="Google Shape;444;p43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inch uPVC pipe to drain nutrient solution</a:t>
            </a:r>
            <a:endParaRPr/>
          </a:p>
        </p:txBody>
      </p:sp>
      <p:sp>
        <p:nvSpPr>
          <p:cNvPr id="450" name="Google Shape;450;p43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pot</a:t>
            </a:r>
            <a:endParaRPr/>
          </a:p>
        </p:txBody>
      </p:sp>
      <p:sp>
        <p:nvSpPr>
          <p:cNvPr id="451" name="Google Shape;451;p43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Bracket</a:t>
            </a:r>
            <a:endParaRPr/>
          </a:p>
        </p:txBody>
      </p:sp>
      <p:sp>
        <p:nvSpPr>
          <p:cNvPr id="452" name="Google Shape;452;p43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inch uPVC pipe</a:t>
            </a:r>
            <a:endParaRPr/>
          </a:p>
        </p:txBody>
      </p:sp>
      <p:sp>
        <p:nvSpPr>
          <p:cNvPr id="453" name="Google Shape;45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(Old)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22: Top view of the system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750" y="70397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268" name="Google Shape;268;p30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0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30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Customized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Metal Frame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7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7"/>
          <p:cNvSpPr txBox="1"/>
          <p:nvPr/>
        </p:nvSpPr>
        <p:spPr>
          <a:xfrm>
            <a:off x="2825214" y="45718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24: Sensor holder 3D models.</a:t>
            </a:r>
            <a:endParaRPr dirty="0"/>
          </a:p>
        </p:txBody>
      </p:sp>
      <p:pic>
        <p:nvPicPr>
          <p:cNvPr id="487" name="Google Shape;4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24: Ultrasonic sensor, pH probe, EC probe and temperature probe held above the nutrient solution by the sensor holders  </a:t>
            </a:r>
            <a:endParaRPr dirty="0"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2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2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Sensor Holders</a:t>
            </a:r>
            <a:endParaRPr sz="1200"/>
          </a:p>
        </p:txBody>
      </p:sp>
      <p:cxnSp>
        <p:nvCxnSpPr>
          <p:cNvPr id="296" name="Google Shape;296;p32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2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2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2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Ultrasonic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Sensor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0" name="Google Shape;300;p32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Temperature 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Probe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EC Probe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pH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Probe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03" name="Google Shape;303;p32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32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32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2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1433725" y="37682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29: pH Sensor</a:t>
            </a:r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5806657" y="37682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30: EC Sensor</a:t>
            </a: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3346225" y="3889000"/>
            <a:ext cx="31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31.1: pH buffer solutions</a:t>
            </a:r>
            <a:endParaRPr/>
          </a:p>
        </p:txBody>
      </p:sp>
      <p:pic>
        <p:nvPicPr>
          <p:cNvPr id="355" name="Google Shape;355;p37"/>
          <p:cNvPicPr preferRelativeResize="0"/>
          <p:nvPr/>
        </p:nvPicPr>
        <p:blipFill rotWithShape="1">
          <a:blip r:embed="rId3">
            <a:alphaModFix/>
          </a:blip>
          <a:srcRect t="22779" r="26389" b="21417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3" name="Google Shape;363;p38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Mid Point Calibration</a:t>
            </a:r>
            <a:endParaRPr/>
          </a:p>
        </p:txBody>
      </p:sp>
      <p:pic>
        <p:nvPicPr>
          <p:cNvPr id="364" name="Google Shape;3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Low Point Calibration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High Point Calibration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1" name="Google Shape;391;p41"/>
          <p:cNvSpPr txBox="1"/>
          <p:nvPr/>
        </p:nvSpPr>
        <p:spPr>
          <a:xfrm>
            <a:off x="3501300" y="3907850"/>
            <a:ext cx="31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31.1: EC buffer solutions</a:t>
            </a:r>
            <a:endParaRPr/>
          </a:p>
        </p:txBody>
      </p:sp>
      <p:pic>
        <p:nvPicPr>
          <p:cNvPr id="392" name="Google Shape;392;p41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0" name="Google Shape;4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2"/>
          <p:cNvSpPr txBox="1"/>
          <p:nvPr/>
        </p:nvSpPr>
        <p:spPr>
          <a:xfrm>
            <a:off x="3186400" y="41241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Low Point Calibration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 txBox="1"/>
          <p:nvPr/>
        </p:nvSpPr>
        <p:spPr>
          <a:xfrm>
            <a:off x="3186400" y="42630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Hight Point Calibration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4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Front View of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  <p:sp>
        <p:nvSpPr>
          <p:cNvPr id="419" name="Google Shape;419;p44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 txBox="1"/>
          <p:nvPr/>
        </p:nvSpPr>
        <p:spPr>
          <a:xfrm>
            <a:off x="48932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Top View of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/>
        </p:nvSpPr>
        <p:spPr>
          <a:xfrm>
            <a:off x="2568150" y="4668150"/>
            <a:ext cx="40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Fig. 13: Simplified outline of the system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29" name="Google Shape;429;p45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Front View of Old </a:t>
            </a:r>
            <a:r>
              <a:rPr lang="en" sz="1100"/>
              <a:t>Dosing System</a:t>
            </a:r>
            <a:endParaRPr sz="1100"/>
          </a:p>
        </p:txBody>
      </p:sp>
      <p:pic>
        <p:nvPicPr>
          <p:cNvPr id="430" name="Google Shape;4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 txBox="1"/>
          <p:nvPr/>
        </p:nvSpPr>
        <p:spPr>
          <a:xfrm>
            <a:off x="4572000" y="3988525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Top View of the new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  <p:pic>
        <p:nvPicPr>
          <p:cNvPr id="432" name="Google Shape;432;p45"/>
          <p:cNvPicPr preferRelativeResize="0"/>
          <p:nvPr/>
        </p:nvPicPr>
        <p:blipFill rotWithShape="1">
          <a:blip r:embed="rId4">
            <a:alphaModFix/>
          </a:blip>
          <a:srcRect l="40772" t="25899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45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5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Submersible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Water Pump</a:t>
            </a:r>
            <a:endParaRPr sz="1200"/>
          </a:p>
        </p:txBody>
      </p:sp>
      <p:cxnSp>
        <p:nvCxnSpPr>
          <p:cNvPr id="435" name="Google Shape;435;p45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6" name="Google Shape;436;p45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Vaccum Pump</a:t>
            </a:r>
            <a:endParaRPr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Raspberry Pi 4 </a:t>
            </a:r>
            <a:endParaRPr sz="1200"/>
          </a:p>
        </p:txBody>
      </p:sp>
      <p:sp>
        <p:nvSpPr>
          <p:cNvPr id="442" name="Google Shape;442;p46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6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6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6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6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Arduino Mega for Actuation</a:t>
            </a:r>
            <a:endParaRPr sz="1200"/>
          </a:p>
        </p:txBody>
      </p:sp>
      <p:sp>
        <p:nvSpPr>
          <p:cNvPr id="449" name="Google Shape;449;p46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Sensor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Board </a:t>
            </a:r>
            <a:endParaRPr sz="1200"/>
          </a:p>
        </p:txBody>
      </p:sp>
      <p:sp>
        <p:nvSpPr>
          <p:cNvPr id="450" name="Google Shape;450;p46"/>
          <p:cNvSpPr txBox="1"/>
          <p:nvPr/>
        </p:nvSpPr>
        <p:spPr>
          <a:xfrm>
            <a:off x="3644550" y="437527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Control Unit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6" name="Google Shape;45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47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47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Google Shape;460;p47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Grow Lights</a:t>
            </a:r>
            <a:endParaRPr sz="1300"/>
          </a:p>
        </p:txBody>
      </p:sp>
      <p:sp>
        <p:nvSpPr>
          <p:cNvPr id="461" name="Google Shape;461;p47"/>
          <p:cNvSpPr txBox="1"/>
          <p:nvPr/>
        </p:nvSpPr>
        <p:spPr>
          <a:xfrm>
            <a:off x="3256900" y="45746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Top view of Grow Lights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8"/>
          <p:cNvSpPr txBox="1"/>
          <p:nvPr/>
        </p:nvSpPr>
        <p:spPr>
          <a:xfrm>
            <a:off x="106050" y="438515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Hailea HS-28A Aquarium Chiller</a:t>
            </a:r>
            <a:endParaRPr/>
          </a:p>
        </p:txBody>
      </p:sp>
      <p:pic>
        <p:nvPicPr>
          <p:cNvPr id="468" name="Google Shape;4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Hailea HS-28A 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Aquarium Chiller</a:t>
            </a:r>
            <a:endParaRPr sz="1300"/>
          </a:p>
        </p:txBody>
      </p:sp>
      <p:cxnSp>
        <p:nvCxnSpPr>
          <p:cNvPr id="470" name="Google Shape;470;p48"/>
          <p:cNvCxnSpPr>
            <a:endCxn id="46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71" name="Google Shape;4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48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48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Water Pump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 Chiller</a:t>
            </a:r>
            <a:endParaRPr sz="1300"/>
          </a:p>
        </p:txBody>
      </p:sp>
      <p:sp>
        <p:nvSpPr>
          <p:cNvPr id="474" name="Google Shape;474;p48"/>
          <p:cNvSpPr txBox="1"/>
          <p:nvPr/>
        </p:nvSpPr>
        <p:spPr>
          <a:xfrm>
            <a:off x="5829425" y="449040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Water Pump for Chiller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9"/>
          <p:cNvSpPr txBox="1"/>
          <p:nvPr/>
        </p:nvSpPr>
        <p:spPr>
          <a:xfrm>
            <a:off x="1664375" y="45244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Concede Box Containing the Nutrient Container Module</a:t>
            </a:r>
            <a:endParaRPr/>
          </a:p>
        </p:txBody>
      </p:sp>
      <p:pic>
        <p:nvPicPr>
          <p:cNvPr id="481" name="Google Shape;481;p49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0"/>
          <p:cNvSpPr txBox="1"/>
          <p:nvPr/>
        </p:nvSpPr>
        <p:spPr>
          <a:xfrm>
            <a:off x="5722638" y="4444900"/>
            <a:ext cx="3207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34.1: </a:t>
            </a:r>
            <a:r>
              <a:rPr lang="en" sz="1300"/>
              <a:t>Top view of Air Cooling System</a:t>
            </a:r>
            <a:endParaRPr sz="1300"/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50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" name="Google Shape;491;p50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CPU Cooler</a:t>
            </a:r>
            <a:endParaRPr sz="1300"/>
          </a:p>
        </p:txBody>
      </p:sp>
      <p:cxnSp>
        <p:nvCxnSpPr>
          <p:cNvPr id="492" name="Google Shape;492;p50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50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50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50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6" name="Google Shape;496;p50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Connector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Board</a:t>
            </a:r>
            <a:endParaRPr sz="1300"/>
          </a:p>
        </p:txBody>
      </p:sp>
      <p:sp>
        <p:nvSpPr>
          <p:cNvPr id="497" name="Google Shape;497;p50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</p:txBody>
      </p:sp>
      <p:sp>
        <p:nvSpPr>
          <p:cNvPr id="498" name="Google Shape;498;p50"/>
          <p:cNvSpPr txBox="1"/>
          <p:nvPr/>
        </p:nvSpPr>
        <p:spPr>
          <a:xfrm>
            <a:off x="311700" y="4176700"/>
            <a:ext cx="3781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34.1: </a:t>
            </a:r>
            <a:r>
              <a:rPr lang="en" sz="1300"/>
              <a:t>Isometric view of Air Cooling System</a:t>
            </a:r>
            <a:endParaRPr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04" name="Google Shape;504;p51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06" name="Google Shape;5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1"/>
          <p:cNvSpPr txBox="1"/>
          <p:nvPr/>
        </p:nvSpPr>
        <p:spPr>
          <a:xfrm>
            <a:off x="634675" y="4532375"/>
            <a:ext cx="272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Automated Multiplug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13" name="Google Shape;51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14" name="Google Shape;5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2"/>
          <p:cNvSpPr txBox="1"/>
          <p:nvPr/>
        </p:nvSpPr>
        <p:spPr>
          <a:xfrm>
            <a:off x="2658125" y="4490025"/>
            <a:ext cx="50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40: SMPS 12V - 30A Power Supply</a:t>
            </a:r>
            <a:endParaRPr/>
          </a:p>
        </p:txBody>
      </p:sp>
      <p:cxnSp>
        <p:nvCxnSpPr>
          <p:cNvPr id="516" name="Google Shape;516;p52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52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Google Shape;518;p52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24" name="Google Shape;52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25" name="Google Shape;5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3"/>
          <p:cNvSpPr txBox="1"/>
          <p:nvPr/>
        </p:nvSpPr>
        <p:spPr>
          <a:xfrm>
            <a:off x="223100" y="3728575"/>
            <a:ext cx="47769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Web-based dashboard showing the visualizations from ThingSpeak from sensor data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528" name="Google Shape;528;p53"/>
          <p:cNvSpPr txBox="1"/>
          <p:nvPr/>
        </p:nvSpPr>
        <p:spPr>
          <a:xfrm>
            <a:off x="4367100" y="3728563"/>
            <a:ext cx="4776900" cy="1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Web-based dashboard showing the widgets from ThingSpeak from sensor data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35" name="Google Shape;5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4"/>
          <p:cNvSpPr txBox="1"/>
          <p:nvPr/>
        </p:nvSpPr>
        <p:spPr>
          <a:xfrm>
            <a:off x="2515775" y="4537100"/>
            <a:ext cx="47769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33: Sensor data being stored in Google Sheets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Fig. 1</a:t>
            </a:r>
            <a:r>
              <a:rPr lang="en" dirty="0"/>
              <a:t>4</a:t>
            </a:r>
            <a:r>
              <a:rPr lang="en" dirty="0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25;p36">
            <a:extLst>
              <a:ext uri="{FF2B5EF4-FFF2-40B4-BE49-F238E27FC236}">
                <a16:creationId xmlns:a16="http://schemas.microsoft.com/office/drawing/2014/main" id="{90556E47-DB30-3286-C280-D3FFA1F13B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DHT22 Digital Temperature &amp; Humidity Sensor DHT-22 AM2302">
            <a:extLst>
              <a:ext uri="{FF2B5EF4-FFF2-40B4-BE49-F238E27FC236}">
                <a16:creationId xmlns:a16="http://schemas.microsoft.com/office/drawing/2014/main" id="{593F8BD0-9027-2160-A2E7-7A178914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57" y="825003"/>
            <a:ext cx="873919" cy="87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able, plastic, medical equipment&#10;&#10;Description automatically generated">
            <a:extLst>
              <a:ext uri="{FF2B5EF4-FFF2-40B4-BE49-F238E27FC236}">
                <a16:creationId xmlns:a16="http://schemas.microsoft.com/office/drawing/2014/main" id="{0E1F8C80-8572-B6DD-E0F3-598B9868E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816" y="3808966"/>
            <a:ext cx="920054" cy="613369"/>
          </a:xfrm>
          <a:prstGeom prst="rect">
            <a:avLst/>
          </a:prstGeom>
        </p:spPr>
      </p:pic>
      <p:pic>
        <p:nvPicPr>
          <p:cNvPr id="11" name="Google Shape;325;p36">
            <a:extLst>
              <a:ext uri="{FF2B5EF4-FFF2-40B4-BE49-F238E27FC236}">
                <a16:creationId xmlns:a16="http://schemas.microsoft.com/office/drawing/2014/main" id="{E86DFA1F-DF4F-4C44-B71D-81D4CE4EA6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472" y="3243072"/>
            <a:ext cx="1870696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icture containing electrical wiring, connector, cable, electrical supply&#10;&#10;Description automatically generated">
            <a:extLst>
              <a:ext uri="{FF2B5EF4-FFF2-40B4-BE49-F238E27FC236}">
                <a16:creationId xmlns:a16="http://schemas.microsoft.com/office/drawing/2014/main" id="{051473CE-D68B-49F5-B681-0032AC31E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128" y="4318497"/>
            <a:ext cx="792762" cy="442511"/>
          </a:xfrm>
          <a:prstGeom prst="rect">
            <a:avLst/>
          </a:prstGeom>
        </p:spPr>
      </p:pic>
      <p:pic>
        <p:nvPicPr>
          <p:cNvPr id="14" name="Google Shape;325;p36">
            <a:extLst>
              <a:ext uri="{FF2B5EF4-FFF2-40B4-BE49-F238E27FC236}">
                <a16:creationId xmlns:a16="http://schemas.microsoft.com/office/drawing/2014/main" id="{733C6165-E216-8B86-0C3A-42C674B833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664" y="3243071"/>
            <a:ext cx="963167" cy="15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034D933-F835-1F13-EA16-7B2BA253F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981" y="3808966"/>
            <a:ext cx="1068030" cy="698501"/>
          </a:xfrm>
          <a:prstGeom prst="rect">
            <a:avLst/>
          </a:prstGeom>
        </p:spPr>
      </p:pic>
      <p:pic>
        <p:nvPicPr>
          <p:cNvPr id="19" name="Google Shape;325;p36">
            <a:extLst>
              <a:ext uri="{FF2B5EF4-FFF2-40B4-BE49-F238E27FC236}">
                <a16:creationId xmlns:a16="http://schemas.microsoft.com/office/drawing/2014/main" id="{129504E9-B44A-E725-F446-6B3BB3A637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956" y="3243071"/>
            <a:ext cx="2466888" cy="126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black device with a cord and a pink ball&#10;&#10;Description automatically generated">
            <a:extLst>
              <a:ext uri="{FF2B5EF4-FFF2-40B4-BE49-F238E27FC236}">
                <a16:creationId xmlns:a16="http://schemas.microsoft.com/office/drawing/2014/main" id="{3D3392BA-DCEE-E739-47C5-FF391F2C42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75" y="2542959"/>
            <a:ext cx="839483" cy="663165"/>
          </a:xfrm>
          <a:prstGeom prst="rect">
            <a:avLst/>
          </a:prstGeom>
        </p:spPr>
      </p:pic>
      <p:pic>
        <p:nvPicPr>
          <p:cNvPr id="2052" name="Picture 4" descr="12V DC Mini Water Pump – Naba Tech Shop">
            <a:extLst>
              <a:ext uri="{FF2B5EF4-FFF2-40B4-BE49-F238E27FC236}">
                <a16:creationId xmlns:a16="http://schemas.microsoft.com/office/drawing/2014/main" id="{8CAD65C0-76CE-1E50-4726-E5E6F262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1" y="1735925"/>
            <a:ext cx="688717" cy="6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-up of a device&#10;&#10;Description automatically generated">
            <a:extLst>
              <a:ext uri="{FF2B5EF4-FFF2-40B4-BE49-F238E27FC236}">
                <a16:creationId xmlns:a16="http://schemas.microsoft.com/office/drawing/2014/main" id="{CC100A4C-2C9C-AF29-618F-33C5051529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978592"/>
            <a:ext cx="798429" cy="769812"/>
          </a:xfrm>
          <a:prstGeom prst="rect">
            <a:avLst/>
          </a:prstGeom>
        </p:spPr>
      </p:pic>
      <p:pic>
        <p:nvPicPr>
          <p:cNvPr id="26" name="Google Shape;325;p36">
            <a:extLst>
              <a:ext uri="{FF2B5EF4-FFF2-40B4-BE49-F238E27FC236}">
                <a16:creationId xmlns:a16="http://schemas.microsoft.com/office/drawing/2014/main" id="{256777B8-180F-A220-9995-19081D7AB2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70" y="2716385"/>
            <a:ext cx="2736968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25;p36">
            <a:extLst>
              <a:ext uri="{FF2B5EF4-FFF2-40B4-BE49-F238E27FC236}">
                <a16:creationId xmlns:a16="http://schemas.microsoft.com/office/drawing/2014/main" id="{D4A6200A-B959-AAD9-9B8C-79236096FF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75" y="2535582"/>
            <a:ext cx="839483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25;p36">
            <a:extLst>
              <a:ext uri="{FF2B5EF4-FFF2-40B4-BE49-F238E27FC236}">
                <a16:creationId xmlns:a16="http://schemas.microsoft.com/office/drawing/2014/main" id="{8D843538-C692-B770-8567-CB0C0242F7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676" y="2064608"/>
            <a:ext cx="1734844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25;p36">
            <a:extLst>
              <a:ext uri="{FF2B5EF4-FFF2-40B4-BE49-F238E27FC236}">
                <a16:creationId xmlns:a16="http://schemas.microsoft.com/office/drawing/2014/main" id="{52720C36-C0CA-E24C-4C3B-4ED07CF11C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33" y="1759924"/>
            <a:ext cx="772325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25;p36">
            <a:extLst>
              <a:ext uri="{FF2B5EF4-FFF2-40B4-BE49-F238E27FC236}">
                <a16:creationId xmlns:a16="http://schemas.microsoft.com/office/drawing/2014/main" id="{A9F2B9FD-59E9-B8D6-0891-50182DA536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561" y="957368"/>
            <a:ext cx="1760866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25;p36">
            <a:extLst>
              <a:ext uri="{FF2B5EF4-FFF2-40B4-BE49-F238E27FC236}">
                <a16:creationId xmlns:a16="http://schemas.microsoft.com/office/drawing/2014/main" id="{B96DA47D-AA48-FD86-5257-8EA89AA809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747" y="2394445"/>
            <a:ext cx="3521711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5;p36">
            <a:extLst>
              <a:ext uri="{FF2B5EF4-FFF2-40B4-BE49-F238E27FC236}">
                <a16:creationId xmlns:a16="http://schemas.microsoft.com/office/drawing/2014/main" id="{3DD046DB-A2E3-5DD8-3844-4CEF50C2CF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419" y="1154961"/>
            <a:ext cx="1637976" cy="29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25;p36">
            <a:extLst>
              <a:ext uri="{FF2B5EF4-FFF2-40B4-BE49-F238E27FC236}">
                <a16:creationId xmlns:a16="http://schemas.microsoft.com/office/drawing/2014/main" id="{E1D39BE9-A60C-18B5-A467-40E31D000D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444" y="971218"/>
            <a:ext cx="268976" cy="78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22;p36">
            <a:extLst>
              <a:ext uri="{FF2B5EF4-FFF2-40B4-BE49-F238E27FC236}">
                <a16:creationId xmlns:a16="http://schemas.microsoft.com/office/drawing/2014/main" id="{12E1B4F9-B231-E985-2153-A857F1EA95C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8" descr="Ultrasonic Sonar Sensor HC SCR04 - HTE Babgladesh">
            <a:extLst>
              <a:ext uri="{FF2B5EF4-FFF2-40B4-BE49-F238E27FC236}">
                <a16:creationId xmlns:a16="http://schemas.microsoft.com/office/drawing/2014/main" id="{66100215-6C7F-9E18-52EC-6687242B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27" y="957368"/>
            <a:ext cx="1042101" cy="104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325;p36">
            <a:extLst>
              <a:ext uri="{FF2B5EF4-FFF2-40B4-BE49-F238E27FC236}">
                <a16:creationId xmlns:a16="http://schemas.microsoft.com/office/drawing/2014/main" id="{8F44D762-A75C-5ABC-6370-B43270C5B7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372" y="811527"/>
            <a:ext cx="1969956" cy="138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9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26: Temperature and Humidity Sensor (DHT22) in the Growth Module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05" name="Google Shape;5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2" name="Google Shape;512;p50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27: Top view of the sensor board</a:t>
            </a:r>
            <a:endParaRPr dirty="0"/>
          </a:p>
        </p:txBody>
      </p:sp>
      <p:sp>
        <p:nvSpPr>
          <p:cNvPr id="513" name="Google Shape;51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514" name="Google Shape;5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0"/>
          <p:cNvPicPr preferRelativeResize="0"/>
          <p:nvPr/>
        </p:nvPicPr>
        <p:blipFill rotWithShape="1">
          <a:blip r:embed="rId4">
            <a:alphaModFix/>
          </a:blip>
          <a:srcRect t="16585" b="11081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0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28: Bottom view of the sensor board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1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23" name="Google Shape;5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29:  Schematic for the sensor board, designed in Proteus 8 Professional 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31" name="Google Shape;53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32" name="Google Shape;532;p52"/>
          <p:cNvPicPr preferRelativeResize="0"/>
          <p:nvPr/>
        </p:nvPicPr>
        <p:blipFill rotWithShape="1">
          <a:blip r:embed="rId3">
            <a:alphaModFix/>
          </a:blip>
          <a:srcRect t="1477"/>
          <a:stretch/>
        </p:blipFill>
        <p:spPr>
          <a:xfrm>
            <a:off x="4857750" y="1173276"/>
            <a:ext cx="3740116" cy="24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2"/>
          <p:cNvSpPr txBox="1"/>
          <p:nvPr/>
        </p:nvSpPr>
        <p:spPr>
          <a:xfrm>
            <a:off x="1433725" y="37682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30: pH Sensor</a:t>
            </a:r>
            <a:endParaRPr dirty="0"/>
          </a:p>
        </p:txBody>
      </p:sp>
      <p:sp>
        <p:nvSpPr>
          <p:cNvPr id="535" name="Google Shape;535;p52"/>
          <p:cNvSpPr txBox="1"/>
          <p:nvPr/>
        </p:nvSpPr>
        <p:spPr>
          <a:xfrm>
            <a:off x="5806657" y="37682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31: EC Sensor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065158-BE43-8B70-BB18-4F452D197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32" y="1138762"/>
            <a:ext cx="2629513" cy="262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42" name="Google Shape;54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43" name="Google Shape;5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250" y="869112"/>
            <a:ext cx="4108951" cy="319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1303375"/>
            <a:ext cx="2796050" cy="27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3"/>
          <p:cNvSpPr txBox="1"/>
          <p:nvPr/>
        </p:nvSpPr>
        <p:spPr>
          <a:xfrm>
            <a:off x="898525" y="4099425"/>
            <a:ext cx="23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32: pH buffer solutions</a:t>
            </a:r>
            <a:endParaRPr dirty="0"/>
          </a:p>
        </p:txBody>
      </p:sp>
      <p:sp>
        <p:nvSpPr>
          <p:cNvPr id="546" name="Google Shape;546;p53"/>
          <p:cNvSpPr txBox="1"/>
          <p:nvPr/>
        </p:nvSpPr>
        <p:spPr>
          <a:xfrm>
            <a:off x="4069725" y="4175500"/>
            <a:ext cx="46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33: Scatterplot of pH against electrode voltage graph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4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53" name="Google Shape;55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54" name="Google Shape;554;p54"/>
          <p:cNvSpPr txBox="1"/>
          <p:nvPr/>
        </p:nvSpPr>
        <p:spPr>
          <a:xfrm>
            <a:off x="993775" y="4099425"/>
            <a:ext cx="260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34: TDS buffer solution</a:t>
            </a:r>
            <a:endParaRPr dirty="0"/>
          </a:p>
        </p:txBody>
      </p:sp>
      <p:sp>
        <p:nvSpPr>
          <p:cNvPr id="555" name="Google Shape;555;p54"/>
          <p:cNvSpPr txBox="1"/>
          <p:nvPr/>
        </p:nvSpPr>
        <p:spPr>
          <a:xfrm>
            <a:off x="4069725" y="4175500"/>
            <a:ext cx="49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35: Scatterplot of EC against electrode voltage graph</a:t>
            </a:r>
            <a:endParaRPr dirty="0"/>
          </a:p>
        </p:txBody>
      </p:sp>
      <p:pic>
        <p:nvPicPr>
          <p:cNvPr id="556" name="Google Shape;5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013" y="824325"/>
            <a:ext cx="4402725" cy="331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525" y="1177238"/>
            <a:ext cx="1606475" cy="27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5"/>
          <p:cNvSpPr txBox="1"/>
          <p:nvPr/>
        </p:nvSpPr>
        <p:spPr>
          <a:xfrm>
            <a:off x="2598450" y="4408850"/>
            <a:ext cx="39471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36: </a:t>
            </a:r>
            <a:r>
              <a:rPr lang="en" dirty="0"/>
              <a:t>Acid/Base and</a:t>
            </a:r>
            <a:r>
              <a:rPr lang="en" dirty="0">
                <a:solidFill>
                  <a:schemeClr val="dk1"/>
                </a:solidFill>
              </a:rPr>
              <a:t> Nutrient </a:t>
            </a:r>
            <a:r>
              <a:rPr lang="en" dirty="0"/>
              <a:t>Dosing System</a:t>
            </a:r>
            <a:endParaRPr dirty="0"/>
          </a:p>
        </p:txBody>
      </p:sp>
      <p:sp>
        <p:nvSpPr>
          <p:cNvPr id="564" name="Google Shape;56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65" name="Google Shape;5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63" y="922188"/>
            <a:ext cx="4578068" cy="343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572" name="Google Shape;5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00" y="1559888"/>
            <a:ext cx="3394002" cy="254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050" y="1382550"/>
            <a:ext cx="2869499" cy="2767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56"/>
          <p:cNvCxnSpPr>
            <a:endCxn id="575" idx="1"/>
          </p:cNvCxnSpPr>
          <p:nvPr/>
        </p:nvCxnSpPr>
        <p:spPr>
          <a:xfrm rot="10800000" flipH="1">
            <a:off x="1954650" y="1069200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56"/>
          <p:cNvCxnSpPr>
            <a:endCxn id="575" idx="3"/>
          </p:cNvCxnSpPr>
          <p:nvPr/>
        </p:nvCxnSpPr>
        <p:spPr>
          <a:xfrm rot="10800000">
            <a:off x="5800050" y="1069200"/>
            <a:ext cx="1325700" cy="987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5" name="Google Shape;575;p56"/>
          <p:cNvSpPr txBox="1"/>
          <p:nvPr/>
        </p:nvSpPr>
        <p:spPr>
          <a:xfrm>
            <a:off x="3724350" y="869100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Aluminium Water Block</a:t>
            </a:r>
            <a:endParaRPr/>
          </a:p>
        </p:txBody>
      </p:sp>
      <p:cxnSp>
        <p:nvCxnSpPr>
          <p:cNvPr id="577" name="Google Shape;577;p56"/>
          <p:cNvCxnSpPr>
            <a:endCxn id="578" idx="3"/>
          </p:cNvCxnSpPr>
          <p:nvPr/>
        </p:nvCxnSpPr>
        <p:spPr>
          <a:xfrm rot="10800000">
            <a:off x="5144813" y="1645500"/>
            <a:ext cx="1953300" cy="590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56"/>
          <p:cNvCxnSpPr/>
          <p:nvPr/>
        </p:nvCxnSpPr>
        <p:spPr>
          <a:xfrm flipH="1">
            <a:off x="5165125" y="2457275"/>
            <a:ext cx="1144800" cy="1697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" name="Google Shape;580;p56"/>
          <p:cNvCxnSpPr>
            <a:endCxn id="581" idx="1"/>
          </p:cNvCxnSpPr>
          <p:nvPr/>
        </p:nvCxnSpPr>
        <p:spPr>
          <a:xfrm>
            <a:off x="1995850" y="3411375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56"/>
          <p:cNvCxnSpPr>
            <a:endCxn id="583" idx="3"/>
          </p:cNvCxnSpPr>
          <p:nvPr/>
        </p:nvCxnSpPr>
        <p:spPr>
          <a:xfrm flipH="1">
            <a:off x="5101650" y="3160075"/>
            <a:ext cx="2256300" cy="1429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56"/>
          <p:cNvCxnSpPr/>
          <p:nvPr/>
        </p:nvCxnSpPr>
        <p:spPr>
          <a:xfrm rot="10800000" flipH="1">
            <a:off x="2934175" y="2456875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56"/>
          <p:cNvCxnSpPr/>
          <p:nvPr/>
        </p:nvCxnSpPr>
        <p:spPr>
          <a:xfrm flipH="1">
            <a:off x="2894125" y="3186425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56"/>
          <p:cNvSpPr txBox="1"/>
          <p:nvPr/>
        </p:nvSpPr>
        <p:spPr>
          <a:xfrm>
            <a:off x="4271513" y="1337700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</p:txBody>
      </p:sp>
      <p:sp>
        <p:nvSpPr>
          <p:cNvPr id="586" name="Google Shape;586;p56"/>
          <p:cNvSpPr txBox="1"/>
          <p:nvPr/>
        </p:nvSpPr>
        <p:spPr>
          <a:xfrm>
            <a:off x="3028200" y="1770762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Cold Water Flow Out</a:t>
            </a:r>
            <a:endParaRPr sz="1200"/>
          </a:p>
        </p:txBody>
      </p:sp>
      <p:sp>
        <p:nvSpPr>
          <p:cNvPr id="587" name="Google Shape;587;p56"/>
          <p:cNvSpPr txBox="1"/>
          <p:nvPr/>
        </p:nvSpPr>
        <p:spPr>
          <a:xfrm>
            <a:off x="3161450" y="3129026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Warm Water Flow In</a:t>
            </a:r>
            <a:endParaRPr sz="1200"/>
          </a:p>
        </p:txBody>
      </p:sp>
      <p:sp>
        <p:nvSpPr>
          <p:cNvPr id="581" name="Google Shape;581;p56"/>
          <p:cNvSpPr txBox="1"/>
          <p:nvPr/>
        </p:nvSpPr>
        <p:spPr>
          <a:xfrm>
            <a:off x="4244350" y="3980175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Sink</a:t>
            </a:r>
            <a:endParaRPr/>
          </a:p>
        </p:txBody>
      </p:sp>
      <p:sp>
        <p:nvSpPr>
          <p:cNvPr id="583" name="Google Shape;583;p56"/>
          <p:cNvSpPr txBox="1"/>
          <p:nvPr/>
        </p:nvSpPr>
        <p:spPr>
          <a:xfrm>
            <a:off x="3956850" y="4389175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Fan</a:t>
            </a:r>
            <a:endParaRPr/>
          </a:p>
        </p:txBody>
      </p:sp>
      <p:sp>
        <p:nvSpPr>
          <p:cNvPr id="588" name="Google Shape;588;p56"/>
          <p:cNvSpPr txBox="1"/>
          <p:nvPr/>
        </p:nvSpPr>
        <p:spPr>
          <a:xfrm>
            <a:off x="438325" y="4180275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37: </a:t>
            </a:r>
            <a:r>
              <a:rPr lang="en" sz="1200" dirty="0"/>
              <a:t>Top view of Thermoelectric Peltier Module-based Water Cooler</a:t>
            </a:r>
            <a:endParaRPr sz="1200" dirty="0"/>
          </a:p>
        </p:txBody>
      </p:sp>
      <p:sp>
        <p:nvSpPr>
          <p:cNvPr id="589" name="Google Shape;589;p56"/>
          <p:cNvSpPr txBox="1"/>
          <p:nvPr/>
        </p:nvSpPr>
        <p:spPr>
          <a:xfrm>
            <a:off x="5628675" y="4263025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38: </a:t>
            </a:r>
            <a:r>
              <a:rPr lang="en" sz="1200" dirty="0"/>
              <a:t> Side view of Thermoelectric Peltier Module-based Water Cooler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02" y="508755"/>
            <a:ext cx="3117996" cy="4407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BC88-E40A-3D65-DCAD-4250DE8F9F2B}"/>
              </a:ext>
            </a:extLst>
          </p:cNvPr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/>
              <a:t>Decision Making Flowchart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F629C-A553-2E4F-A675-C2C0AF7B5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3" name="Google Shape;588;p56">
            <a:extLst>
              <a:ext uri="{FF2B5EF4-FFF2-40B4-BE49-F238E27FC236}">
                <a16:creationId xmlns:a16="http://schemas.microsoft.com/office/drawing/2014/main" id="{4B4385C2-AE8E-B813-5D4E-724A85F74BBE}"/>
              </a:ext>
            </a:extLst>
          </p:cNvPr>
          <p:cNvSpPr txBox="1"/>
          <p:nvPr/>
        </p:nvSpPr>
        <p:spPr>
          <a:xfrm>
            <a:off x="6130998" y="4365285"/>
            <a:ext cx="2640631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39: </a:t>
            </a:r>
            <a:r>
              <a:rPr lang="en" sz="1200" dirty="0"/>
              <a:t>Flowchart of sensor system.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10517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16" y="517072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8040B-BD04-969E-AA84-94383127C6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56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1144800" y="4664525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4</a:t>
            </a:r>
            <a:r>
              <a:rPr lang="en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100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8" y="-4235793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511C2-8EE9-1A7B-FB65-AA9FB1ABC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29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9" y="-7299912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A345C-8DD6-4D15-9014-9E5887486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022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84" y="-11397126"/>
            <a:ext cx="11447585" cy="161816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EF3AA-D87B-60E1-5CC9-E264A27B87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686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4324" y="-14755788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C0D89-88ED-48A9-04DD-C72B4841B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07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7754" y="-10342049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300A0-B83E-B75C-E5A6-405CB4A84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545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1183" y="-6965804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F0519-8AB4-3C42-7851-1CC00D9321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492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BD4A9D15-3941-9024-9A25-A0D073AC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8433" y="-3794427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6F451-72A2-21C4-4647-46FB7DA72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45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BD4A9D15-3941-9024-9A25-A0D073AC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-4358337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ABA251-ABD4-70D5-4133-2FDA5072F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82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Our System Thus Far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3" name="Google Shape;6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3" name="Picture 2" descr="A machine with wires and a screen&#10;&#10;Description automatically generated">
            <a:extLst>
              <a:ext uri="{FF2B5EF4-FFF2-40B4-BE49-F238E27FC236}">
                <a16:creationId xmlns:a16="http://schemas.microsoft.com/office/drawing/2014/main" id="{FF8B66B7-4A08-AB47-9B10-10C9ABF9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45193" y="1288422"/>
            <a:ext cx="3812496" cy="2859372"/>
          </a:xfrm>
          <a:prstGeom prst="rect">
            <a:avLst/>
          </a:prstGeom>
        </p:spPr>
      </p:pic>
      <p:sp>
        <p:nvSpPr>
          <p:cNvPr id="4" name="Google Shape;642;p62">
            <a:extLst>
              <a:ext uri="{FF2B5EF4-FFF2-40B4-BE49-F238E27FC236}">
                <a16:creationId xmlns:a16="http://schemas.microsoft.com/office/drawing/2014/main" id="{30C0F035-911C-4337-53AF-29CDAB4447B1}"/>
              </a:ext>
            </a:extLst>
          </p:cNvPr>
          <p:cNvSpPr txBox="1"/>
          <p:nvPr/>
        </p:nvSpPr>
        <p:spPr>
          <a:xfrm>
            <a:off x="2682534" y="4663217"/>
            <a:ext cx="2798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40: Front view of our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672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                                           Fig. 1</a:t>
            </a:r>
            <a:r>
              <a:rPr lang="en"/>
              <a:t>5</a:t>
            </a:r>
            <a:r>
              <a:rPr lang="en">
                <a:solidFill>
                  <a:srgbClr val="000000"/>
                </a:solidFill>
              </a:rPr>
              <a:t>: Block diagram for the Growth Module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64230">
            <a:off x="3268195" y="1486531"/>
            <a:ext cx="77838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000" y="1161288"/>
            <a:ext cx="301650" cy="11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5950" y="1087250"/>
            <a:ext cx="905748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5067">
            <a:off x="5212444" y="1319982"/>
            <a:ext cx="77841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51390">
            <a:off x="5681189" y="1293159"/>
            <a:ext cx="77845" cy="13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5" y="2275225"/>
            <a:ext cx="2087199" cy="34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175" y="2629993"/>
            <a:ext cx="2087199" cy="32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168" y="2980944"/>
            <a:ext cx="2087199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1375" y="3300984"/>
            <a:ext cx="97887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6725" y="3300975"/>
            <a:ext cx="1444977" cy="1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74" name="Picture 2" descr="DHT22 Digital Temperature &amp; Humidity Sensor DHT-22 AM2302">
            <a:extLst>
              <a:ext uri="{FF2B5EF4-FFF2-40B4-BE49-F238E27FC236}">
                <a16:creationId xmlns:a16="http://schemas.microsoft.com/office/drawing/2014/main" id="{434E15F5-81C3-0CFE-D17A-73030B5C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28" y="1147494"/>
            <a:ext cx="888322" cy="88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25;p36">
            <a:extLst>
              <a:ext uri="{FF2B5EF4-FFF2-40B4-BE49-F238E27FC236}">
                <a16:creationId xmlns:a16="http://schemas.microsoft.com/office/drawing/2014/main" id="{44F854BF-55A0-763C-2D84-324F5B8C23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1349" y="1037162"/>
            <a:ext cx="786017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BH1750FVI Digital Light intensity Sensor Robotics Bangladesh">
            <a:extLst>
              <a:ext uri="{FF2B5EF4-FFF2-40B4-BE49-F238E27FC236}">
                <a16:creationId xmlns:a16="http://schemas.microsoft.com/office/drawing/2014/main" id="{D61C2161-76BD-671F-1751-7BDCB35D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19" y="1017724"/>
            <a:ext cx="936275" cy="93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358;p37">
            <a:extLst>
              <a:ext uri="{FF2B5EF4-FFF2-40B4-BE49-F238E27FC236}">
                <a16:creationId xmlns:a16="http://schemas.microsoft.com/office/drawing/2014/main" id="{9A758A3C-6D9D-DCAC-59BA-32EFEF51FC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700" y="1087250"/>
            <a:ext cx="1861694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 descr="Raspberry Pi's Camera Module 3 arrives with these big updates | ZDNET">
            <a:extLst>
              <a:ext uri="{FF2B5EF4-FFF2-40B4-BE49-F238E27FC236}">
                <a16:creationId xmlns:a16="http://schemas.microsoft.com/office/drawing/2014/main" id="{1CFA7D9E-F997-F4BB-4F5D-9EB300A4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389" y="1987230"/>
            <a:ext cx="963699" cy="96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60;p37">
            <a:extLst>
              <a:ext uri="{FF2B5EF4-FFF2-40B4-BE49-F238E27FC236}">
                <a16:creationId xmlns:a16="http://schemas.microsoft.com/office/drawing/2014/main" id="{FBCCDC61-0BA0-0378-2402-1C0E15B1E7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Picture 8" descr="Co2 Sensor">
            <a:extLst>
              <a:ext uri="{FF2B5EF4-FFF2-40B4-BE49-F238E27FC236}">
                <a16:creationId xmlns:a16="http://schemas.microsoft.com/office/drawing/2014/main" id="{BF578463-8394-07BF-933F-D7552C43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87" y="994136"/>
            <a:ext cx="745308" cy="7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350;p37">
            <a:extLst>
              <a:ext uri="{FF2B5EF4-FFF2-40B4-BE49-F238E27FC236}">
                <a16:creationId xmlns:a16="http://schemas.microsoft.com/office/drawing/2014/main" id="{B5A108E3-F916-7C7B-1175-83D509660C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350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2;p37">
            <a:extLst>
              <a:ext uri="{FF2B5EF4-FFF2-40B4-BE49-F238E27FC236}">
                <a16:creationId xmlns:a16="http://schemas.microsoft.com/office/drawing/2014/main" id="{6780ED48-BB50-133D-B697-F0D7FF5309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9775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3;p37">
            <a:extLst>
              <a:ext uri="{FF2B5EF4-FFF2-40B4-BE49-F238E27FC236}">
                <a16:creationId xmlns:a16="http://schemas.microsoft.com/office/drawing/2014/main" id="{6C7DC156-3BAB-1CB6-A270-A52594D774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454202">
            <a:off x="3610644" y="1310906"/>
            <a:ext cx="77837" cy="10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0;p37">
            <a:extLst>
              <a:ext uri="{FF2B5EF4-FFF2-40B4-BE49-F238E27FC236}">
                <a16:creationId xmlns:a16="http://schemas.microsoft.com/office/drawing/2014/main" id="{A3B22892-6D62-B851-EB33-D8B1F33799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532" y="990469"/>
            <a:ext cx="78601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62;p37">
            <a:extLst>
              <a:ext uri="{FF2B5EF4-FFF2-40B4-BE49-F238E27FC236}">
                <a16:creationId xmlns:a16="http://schemas.microsoft.com/office/drawing/2014/main" id="{B4F3AC3B-C59C-BB86-E407-AF303A7F43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975" y="2188884"/>
            <a:ext cx="2087199" cy="49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(Testing the pH sensor)</a:t>
            </a:r>
            <a:endParaRPr dirty="0"/>
          </a:p>
        </p:txBody>
      </p:sp>
      <p:sp>
        <p:nvSpPr>
          <p:cNvPr id="640" name="Google Shape;6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642" name="Google Shape;642;p6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41: Serial Monitor readings from testing the pH sensor</a:t>
            </a:r>
            <a:endParaRPr sz="1200" dirty="0"/>
          </a:p>
        </p:txBody>
      </p:sp>
      <p:pic>
        <p:nvPicPr>
          <p:cNvPr id="2" name="Google Shape;648;p63">
            <a:extLst>
              <a:ext uri="{FF2B5EF4-FFF2-40B4-BE49-F238E27FC236}">
                <a16:creationId xmlns:a16="http://schemas.microsoft.com/office/drawing/2014/main" id="{21BBFD92-B8E6-9239-D8B3-59741AD2BF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pH Calibration Solution 6.86 sachet | Growit Growshop">
            <a:extLst>
              <a:ext uri="{FF2B5EF4-FFF2-40B4-BE49-F238E27FC236}">
                <a16:creationId xmlns:a16="http://schemas.microsoft.com/office/drawing/2014/main" id="{009AA49E-1B36-C595-0461-9177CC1D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71" y="1085849"/>
            <a:ext cx="2481917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42;p62">
            <a:extLst>
              <a:ext uri="{FF2B5EF4-FFF2-40B4-BE49-F238E27FC236}">
                <a16:creationId xmlns:a16="http://schemas.microsoft.com/office/drawing/2014/main" id="{783CFFB0-728B-143E-E9C0-909801C73F59}"/>
              </a:ext>
            </a:extLst>
          </p:cNvPr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42: pH 6.86 buffer solution </a:t>
            </a:r>
            <a:endParaRPr sz="12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(Testing the EC sensor)</a:t>
            </a:r>
            <a:endParaRPr dirty="0"/>
          </a:p>
        </p:txBody>
      </p:sp>
      <p:sp>
        <p:nvSpPr>
          <p:cNvPr id="650" name="Google Shape;650;p6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43: Serial Monitor readings from testing the EC sensor</a:t>
            </a:r>
            <a:endParaRPr sz="1200" dirty="0"/>
          </a:p>
        </p:txBody>
      </p:sp>
      <p:sp>
        <p:nvSpPr>
          <p:cNvPr id="4" name="Google Shape;650;p63">
            <a:extLst>
              <a:ext uri="{FF2B5EF4-FFF2-40B4-BE49-F238E27FC236}">
                <a16:creationId xmlns:a16="http://schemas.microsoft.com/office/drawing/2014/main" id="{5897D7C7-B6A9-25A7-AA1E-6A8F3BF5912A}"/>
              </a:ext>
            </a:extLst>
          </p:cNvPr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44: EC buffer solution of 1413 micro-siemens/cm</a:t>
            </a:r>
            <a:endParaRPr sz="1200" dirty="0"/>
          </a:p>
        </p:txBody>
      </p:sp>
      <p:pic>
        <p:nvPicPr>
          <p:cNvPr id="5122" name="Picture 2" descr="Calibration Solution EC 1413 / 20 ml">
            <a:extLst>
              <a:ext uri="{FF2B5EF4-FFF2-40B4-BE49-F238E27FC236}">
                <a16:creationId xmlns:a16="http://schemas.microsoft.com/office/drawing/2014/main" id="{9EBB08EA-CD8D-50D8-45C7-826C47F9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32" y="1016306"/>
            <a:ext cx="3327559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42;p62">
            <a:extLst>
              <a:ext uri="{FF2B5EF4-FFF2-40B4-BE49-F238E27FC236}">
                <a16:creationId xmlns:a16="http://schemas.microsoft.com/office/drawing/2014/main" id="{4BCED653-E833-26B4-54DE-9ACFEBEB0E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650" name="Google Shape;650;p63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45: Serial Monitor readings from testing the sensors.</a:t>
            </a:r>
            <a:endParaRPr sz="12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2AE647-FDD9-53E4-694B-B876B60C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74" y="1042988"/>
            <a:ext cx="3535892" cy="2757487"/>
          </a:xfrm>
          <a:prstGeom prst="rect">
            <a:avLst/>
          </a:prstGeom>
        </p:spPr>
      </p:pic>
      <p:pic>
        <p:nvPicPr>
          <p:cNvPr id="4" name="table">
            <a:extLst>
              <a:ext uri="{FF2B5EF4-FFF2-40B4-BE49-F238E27FC236}">
                <a16:creationId xmlns:a16="http://schemas.microsoft.com/office/drawing/2014/main" id="{DF1C4711-027A-D981-8A20-73EF27C5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979" y="2092995"/>
            <a:ext cx="4671263" cy="807367"/>
          </a:xfrm>
          <a:prstGeom prst="rect">
            <a:avLst/>
          </a:prstGeom>
        </p:spPr>
      </p:pic>
      <p:sp>
        <p:nvSpPr>
          <p:cNvPr id="6" name="Google Shape;650;p63">
            <a:extLst>
              <a:ext uri="{FF2B5EF4-FFF2-40B4-BE49-F238E27FC236}">
                <a16:creationId xmlns:a16="http://schemas.microsoft.com/office/drawing/2014/main" id="{45F50177-C5E5-B4A2-487C-B8D0760075E3}"/>
              </a:ext>
            </a:extLst>
          </p:cNvPr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Table 4: Serial Monitor readings from testing the sensors.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61514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5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Adding automation to the Growth Module(GM)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Growing a batch of lettuce to test the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Implementing Internet of Things (IoT) using a Raspberry Pi module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Implementing an Xgboost-based decision-making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Developing and controlling multiple Growth Modules (GMs) simultaneously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663" name="Google Shape;66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66"/>
          <p:cNvGrpSpPr/>
          <p:nvPr/>
        </p:nvGrpSpPr>
        <p:grpSpPr>
          <a:xfrm>
            <a:off x="2740497" y="767817"/>
            <a:ext cx="4094300" cy="998596"/>
            <a:chOff x="3977400" y="1140987"/>
            <a:chExt cx="4094300" cy="998596"/>
          </a:xfrm>
        </p:grpSpPr>
        <p:grpSp>
          <p:nvGrpSpPr>
            <p:cNvPr id="669" name="Google Shape;669;p66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670" name="Google Shape;670;p66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1" name="Google Shape;671;p66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72" name="Google Shape;672;p66"/>
            <p:cNvSpPr txBox="1"/>
            <p:nvPr/>
          </p:nvSpPr>
          <p:spPr>
            <a:xfrm>
              <a:off x="5343500" y="1404791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155B54"/>
                  </a:solidFill>
                </a:rPr>
                <a:t>Designing and developing the basic physical system</a:t>
              </a:r>
              <a:endParaRPr sz="1100" b="1">
                <a:solidFill>
                  <a:srgbClr val="155B54"/>
                </a:solidFill>
              </a:endParaRPr>
            </a:p>
          </p:txBody>
        </p:sp>
        <p:sp>
          <p:nvSpPr>
            <p:cNvPr id="673" name="Google Shape;673;p66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4" name="Google Shape;674;p66"/>
            <p:cNvSpPr txBox="1"/>
            <p:nvPr/>
          </p:nvSpPr>
          <p:spPr>
            <a:xfrm>
              <a:off x="3977400" y="1466881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 Mid Defense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5" name="Google Shape;675;p66"/>
          <p:cNvGrpSpPr/>
          <p:nvPr/>
        </p:nvGrpSpPr>
        <p:grpSpPr>
          <a:xfrm>
            <a:off x="2740497" y="803196"/>
            <a:ext cx="6741725" cy="1963967"/>
            <a:chOff x="3977400" y="175523"/>
            <a:chExt cx="6741725" cy="1963967"/>
          </a:xfrm>
        </p:grpSpPr>
        <p:grpSp>
          <p:nvGrpSpPr>
            <p:cNvPr id="676" name="Google Shape;676;p66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677" name="Google Shape;677;p66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8" name="Google Shape;678;p66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79" name="Google Shape;679;p66"/>
            <p:cNvSpPr txBox="1"/>
            <p:nvPr/>
          </p:nvSpPr>
          <p:spPr>
            <a:xfrm>
              <a:off x="5343500" y="1504478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155B54"/>
                  </a:solidFill>
                </a:rPr>
                <a:t>Adding automation to the Nutrient Solution Container Module</a:t>
              </a:r>
              <a:endParaRPr sz="1100" b="1">
                <a:solidFill>
                  <a:srgbClr val="155B54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0" name="Google Shape;680;p66"/>
            <p:cNvSpPr txBox="1"/>
            <p:nvPr/>
          </p:nvSpPr>
          <p:spPr>
            <a:xfrm>
              <a:off x="7990925" y="175523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1" name="Google Shape;681;p66"/>
            <p:cNvSpPr txBox="1"/>
            <p:nvPr/>
          </p:nvSpPr>
          <p:spPr>
            <a:xfrm>
              <a:off x="3977400" y="14690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Final Defense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2" name="Google Shape;682;p66"/>
          <p:cNvGrpSpPr/>
          <p:nvPr/>
        </p:nvGrpSpPr>
        <p:grpSpPr>
          <a:xfrm>
            <a:off x="2740497" y="3770279"/>
            <a:ext cx="4094300" cy="1000063"/>
            <a:chOff x="3977400" y="1142460"/>
            <a:chExt cx="4094300" cy="1000063"/>
          </a:xfrm>
        </p:grpSpPr>
        <p:grpSp>
          <p:nvGrpSpPr>
            <p:cNvPr id="683" name="Google Shape;683;p66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684" name="Google Shape;684;p66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5" name="Google Shape;685;p66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86" name="Google Shape;686;p66"/>
            <p:cNvSpPr txBox="1"/>
            <p:nvPr/>
          </p:nvSpPr>
          <p:spPr>
            <a:xfrm>
              <a:off x="5343500" y="1406266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Controlling multiple Growth Modules (GMs) simultaneously</a:t>
              </a:r>
              <a:endParaRPr sz="1100" b="1">
                <a:solidFill>
                  <a:srgbClr val="999999"/>
                </a:solidFill>
              </a:endParaRPr>
            </a:p>
          </p:txBody>
        </p:sp>
        <p:sp>
          <p:nvSpPr>
            <p:cNvPr id="687" name="Google Shape;687;p66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8" name="Google Shape;688;p66"/>
            <p:cNvSpPr txBox="1"/>
            <p:nvPr/>
          </p:nvSpPr>
          <p:spPr>
            <a:xfrm>
              <a:off x="3977400" y="13708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Final Defense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9" name="Google Shape;689;p66"/>
          <p:cNvGrpSpPr/>
          <p:nvPr/>
        </p:nvGrpSpPr>
        <p:grpSpPr>
          <a:xfrm>
            <a:off x="2740497" y="2135002"/>
            <a:ext cx="5118803" cy="1629204"/>
            <a:chOff x="3977400" y="510286"/>
            <a:chExt cx="5118803" cy="1629204"/>
          </a:xfrm>
        </p:grpSpPr>
        <p:grpSp>
          <p:nvGrpSpPr>
            <p:cNvPr id="690" name="Google Shape;690;p66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691" name="Google Shape;691;p66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92" name="Google Shape;692;p66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93" name="Google Shape;693;p66"/>
            <p:cNvSpPr txBox="1"/>
            <p:nvPr/>
          </p:nvSpPr>
          <p:spPr>
            <a:xfrm>
              <a:off x="5343503" y="1142459"/>
              <a:ext cx="375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Adding automation to the Growth Module, 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Implementing Internet of Things (IoT)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                           and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Implementing an Xgboost-based decision-making system</a:t>
              </a:r>
              <a:endParaRPr sz="1100" b="1">
                <a:solidFill>
                  <a:srgbClr val="999999"/>
                </a:solidFill>
              </a:endParaRPr>
            </a:p>
          </p:txBody>
        </p:sp>
        <p:sp>
          <p:nvSpPr>
            <p:cNvPr id="694" name="Google Shape;694;p66"/>
            <p:cNvSpPr txBox="1"/>
            <p:nvPr/>
          </p:nvSpPr>
          <p:spPr>
            <a:xfrm>
              <a:off x="6367875" y="510286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5" name="Google Shape;695;p66"/>
            <p:cNvSpPr txBox="1"/>
            <p:nvPr/>
          </p:nvSpPr>
          <p:spPr>
            <a:xfrm>
              <a:off x="3977400" y="1470606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Mid Defense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6" name="Google Shape;696;p66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Timeline</a:t>
            </a:r>
            <a:endParaRPr sz="2500"/>
          </a:p>
        </p:txBody>
      </p:sp>
      <p:sp>
        <p:nvSpPr>
          <p:cNvPr id="697" name="Google Shape;697;p66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46: Timeline for the different stages of the project</a:t>
            </a:r>
            <a:endParaRPr dirty="0"/>
          </a:p>
        </p:txBody>
      </p:sp>
      <p:sp>
        <p:nvSpPr>
          <p:cNvPr id="698" name="Google Shape;69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7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7ABC5-7B50-1D76-A0BE-951842B05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8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10" name="Google Shape;710;p68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Produce from this system will be free of pesticides and thus much healthier.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Our system will control more parameters than previous works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Thus far, we have implemented automation to monitor the pH, EC and water temperature.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We plan on implementing further automation and adding IoT to the system to monitor its status remotely.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We plan on developing a decision making system based on </a:t>
            </a: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711" name="Google Shape;71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7" name="Google Shape;717;p69"/>
          <p:cNvSpPr txBox="1">
            <a:spLocks noGrp="1"/>
          </p:cNvSpPr>
          <p:nvPr>
            <p:ph type="body" idx="1"/>
          </p:nvPr>
        </p:nvSpPr>
        <p:spPr>
          <a:xfrm>
            <a:off x="311700" y="928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[1] Gericke, William F. (1937). "Hydroponics - crop production in liquid culture media". Science. 85 (2198): 177– 178.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[2] Macrovector, </a:t>
            </a:r>
            <a:r>
              <a:rPr lang="en" sz="1050" i="1">
                <a:solidFill>
                  <a:schemeClr val="dk1"/>
                </a:solidFill>
              </a:rPr>
              <a:t>Hydroponics Farming Concept</a:t>
            </a:r>
            <a:r>
              <a:rPr lang="en" sz="1050">
                <a:solidFill>
                  <a:schemeClr val="dk1"/>
                </a:solidFill>
              </a:rPr>
              <a:t>,[Online],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Available: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https://www.vectorstock.com/royalty-free-vector/hydroponics-farming-concept-vector-27183466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[3] iStock, </a:t>
            </a:r>
            <a:r>
              <a:rPr lang="en" sz="1050" i="1">
                <a:solidFill>
                  <a:schemeClr val="dk1"/>
                </a:solidFill>
              </a:rPr>
              <a:t>Young seedling of vegetable grows in fertile soi sprout with underground rootl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https://www.istockphoto.com/vector/young-seedling-of-vegetable-grows-in-fertile-soil-sprout-with-underground-root-gm1213143822-352438337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[4] iStock, </a:t>
            </a:r>
            <a:r>
              <a:rPr lang="en" sz="1050" i="1">
                <a:solidFill>
                  <a:schemeClr val="dk1"/>
                </a:solidFill>
              </a:rPr>
              <a:t>Hydroponics plants vector isolated illustration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5"/>
              </a:rPr>
              <a:t>https://www.istockphoto.com/vector/hydroponics-plants-vector-isolated-illustration-gm968421950-264048421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[5] Freepik, </a:t>
            </a:r>
            <a:r>
              <a:rPr lang="en" sz="1050" i="1">
                <a:solidFill>
                  <a:schemeClr val="dk1"/>
                </a:solidFill>
              </a:rPr>
              <a:t>Hydroponics benefits concept with water saving fast growth symbols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6"/>
              </a:rPr>
              <a:t>https://www.freepik.com/premium-vector/hydroponics-benefits-concept-with-water-saving-fast-growth-symbols-cartoon_13768284.html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[6] 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Lineham, Verity, Sally Thorpe, Neil Andrews, Yeon Kim, and Farah Beaini.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Food Demand to 2050: Opportunities for Australian Agriculture, Algebraic Description of Agrifood Model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. ABARES, 2012.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[7] Palande, Vaibhav, Adam Zaheer, and Kiran George. "Fully automated hydroponic system for indoor plant growth."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Procedia Computer Science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129 (2018): 482-488.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</a:rPr>
              <a:t>[8] D. Adidrana and N. Surantha, "Hydroponic Nutrient Control System based on Internet of Things and K-Nearest Neighbors," 2019 International Conference on Computer, Control, Informatics and its Applications (IC3INA), Tangerang, Indonesia, 2019, pp. 166-171, doi: 10.1109/IC3INA48034.2019.8949585.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[9] Kularbphettong, Kunyanuth, Udomlux Ampant, and Nutthaphol Kongrodj. "An automated hydroponics system based on mobile application."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International Journal of Information and Education Technology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9.8 (2019): 548-552.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[10]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M. Mehra, S. Saxena, S. Sankaranarayanan, R. J. Tom, and M. Veeramanikan- dan, “Iot based hydroponics system using deep neural networks,” Computers and electronics in agriculture, vol. 155, pp. 473–486, 2018.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[11] D. S. Domingues, H. W. Takahashi, C. A. Camara, and S. L. Nixdorf, “Automated system developed to control ph and concentration of nutrient solution evaluated in hydroponic lettuce production,” Computers and electronics in agriculture, vol. 84, pp. 53–61, 2012.</a:t>
            </a:r>
            <a:b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</a:rPr>
              <a:t>[12] C. S. Dr. Melissa Brechner, Dr. A.J. Both, Hydroponic Lettuce Handbook. New York, USA: Cornell University Controlled Environment Agriculture Program, 2013.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/>
          </a:p>
        </p:txBody>
      </p:sp>
      <p:sp>
        <p:nvSpPr>
          <p:cNvPr id="718" name="Google Shape;71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39" name="Google Shape;53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311700" y="24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848" y="822200"/>
            <a:ext cx="5468299" cy="34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747800" y="4536025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                                           Fig. 1</a:t>
            </a:r>
            <a:r>
              <a:rPr lang="en"/>
              <a:t>5</a:t>
            </a:r>
            <a:r>
              <a:rPr lang="en">
                <a:solidFill>
                  <a:srgbClr val="000000"/>
                </a:solidFill>
              </a:rPr>
              <a:t>: Block diagram for the Growth Module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title"/>
          </p:nvPr>
        </p:nvSpPr>
        <p:spPr>
          <a:xfrm>
            <a:off x="311700" y="24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Environment</a:t>
            </a:r>
            <a:endParaRPr/>
          </a:p>
        </p:txBody>
      </p:sp>
      <p:sp>
        <p:nvSpPr>
          <p:cNvPr id="425" name="Google Shape;42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26" name="Google Shape;4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0" y="805775"/>
            <a:ext cx="8167656" cy="353195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3"/>
          <p:cNvSpPr txBox="1"/>
          <p:nvPr/>
        </p:nvSpPr>
        <p:spPr>
          <a:xfrm>
            <a:off x="1128600" y="4557425"/>
            <a:ext cx="64824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                            Fig. 1</a:t>
            </a:r>
            <a:r>
              <a:rPr lang="en"/>
              <a:t>6</a:t>
            </a:r>
            <a:r>
              <a:rPr lang="en">
                <a:solidFill>
                  <a:srgbClr val="000000"/>
                </a:solidFill>
              </a:rPr>
              <a:t>: Block diagram for the control unit and IoT system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382;p38">
            <a:extLst>
              <a:ext uri="{FF2B5EF4-FFF2-40B4-BE49-F238E27FC236}">
                <a16:creationId xmlns:a16="http://schemas.microsoft.com/office/drawing/2014/main" id="{C7A5E9EC-0B47-E0D0-DCE3-C032093F74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920" y="1752808"/>
            <a:ext cx="1163640" cy="92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2;p38">
            <a:extLst>
              <a:ext uri="{FF2B5EF4-FFF2-40B4-BE49-F238E27FC236}">
                <a16:creationId xmlns:a16="http://schemas.microsoft.com/office/drawing/2014/main" id="{C8155CB2-6AEE-44E6-11D6-629F133C70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631" y="1739234"/>
            <a:ext cx="228599" cy="3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82;p38">
            <a:extLst>
              <a:ext uri="{FF2B5EF4-FFF2-40B4-BE49-F238E27FC236}">
                <a16:creationId xmlns:a16="http://schemas.microsoft.com/office/drawing/2014/main" id="{12EA3FCA-6900-A553-FBF5-886A6DC57B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080" y="2682240"/>
            <a:ext cx="960120" cy="110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82;p38">
            <a:extLst>
              <a:ext uri="{FF2B5EF4-FFF2-40B4-BE49-F238E27FC236}">
                <a16:creationId xmlns:a16="http://schemas.microsoft.com/office/drawing/2014/main" id="{61CFDA38-BD23-1B45-0212-F3144127D4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640" y="3611672"/>
            <a:ext cx="2855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82;p38">
            <a:extLst>
              <a:ext uri="{FF2B5EF4-FFF2-40B4-BE49-F238E27FC236}">
                <a16:creationId xmlns:a16="http://schemas.microsoft.com/office/drawing/2014/main" id="{6CE9A6F2-9195-C401-759E-C8EA3F21AF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387" y="3669372"/>
            <a:ext cx="23368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82;p38">
            <a:extLst>
              <a:ext uri="{FF2B5EF4-FFF2-40B4-BE49-F238E27FC236}">
                <a16:creationId xmlns:a16="http://schemas.microsoft.com/office/drawing/2014/main" id="{3C3DD658-95E2-878B-E021-3CEA88493D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200" y="3002280"/>
            <a:ext cx="1325880" cy="46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82;p38">
            <a:extLst>
              <a:ext uri="{FF2B5EF4-FFF2-40B4-BE49-F238E27FC236}">
                <a16:creationId xmlns:a16="http://schemas.microsoft.com/office/drawing/2014/main" id="{E5B4131F-ED75-8265-4F2D-E7D229DD17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631" y="1483061"/>
            <a:ext cx="228599" cy="9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82;p38">
            <a:extLst>
              <a:ext uri="{FF2B5EF4-FFF2-40B4-BE49-F238E27FC236}">
                <a16:creationId xmlns:a16="http://schemas.microsoft.com/office/drawing/2014/main" id="{84363D6A-C082-0D96-CB9B-49299F1080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386" y="1409987"/>
            <a:ext cx="2038053" cy="16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2;p38">
            <a:extLst>
              <a:ext uri="{FF2B5EF4-FFF2-40B4-BE49-F238E27FC236}">
                <a16:creationId xmlns:a16="http://schemas.microsoft.com/office/drawing/2014/main" id="{EBF63FCE-4883-ABF0-A9D0-EDC8DBCB8D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813" y="1534160"/>
            <a:ext cx="200980" cy="146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82;p38">
            <a:extLst>
              <a:ext uri="{FF2B5EF4-FFF2-40B4-BE49-F238E27FC236}">
                <a16:creationId xmlns:a16="http://schemas.microsoft.com/office/drawing/2014/main" id="{68C0CB9F-8E4B-2E43-1069-5EAF5BA4AA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806" y="2860040"/>
            <a:ext cx="1455823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2;p38">
            <a:extLst>
              <a:ext uri="{FF2B5EF4-FFF2-40B4-BE49-F238E27FC236}">
                <a16:creationId xmlns:a16="http://schemas.microsoft.com/office/drawing/2014/main" id="{4ED23EED-D392-E6A9-41E9-9CB3FEE40BB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919" y="3469640"/>
            <a:ext cx="942888" cy="702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311700" y="24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Environment</a:t>
            </a: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0" y="805775"/>
            <a:ext cx="8167656" cy="353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1128600" y="4557425"/>
            <a:ext cx="64824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                            Fig. 1</a:t>
            </a:r>
            <a:r>
              <a:rPr lang="en"/>
              <a:t>6</a:t>
            </a:r>
            <a:r>
              <a:rPr lang="en">
                <a:solidFill>
                  <a:srgbClr val="000000"/>
                </a:solidFill>
              </a:rPr>
              <a:t>: Block diagram for the control unit and IoT system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1813</Words>
  <Application>Microsoft Office PowerPoint</Application>
  <PresentationFormat>On-screen Show (16:9)</PresentationFormat>
  <Paragraphs>275</Paragraphs>
  <Slides>69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Times New Roman</vt:lpstr>
      <vt:lpstr>Roboto</vt:lpstr>
      <vt:lpstr>Arial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Nutrient Solution Container Module</vt:lpstr>
      <vt:lpstr>Growth Module</vt:lpstr>
      <vt:lpstr>Growth Module</vt:lpstr>
      <vt:lpstr>IoT Environment</vt:lpstr>
      <vt:lpstr>IoT Environment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Physical Implementation (Old)</vt:lpstr>
      <vt:lpstr>Physical Implementation (Current)</vt:lpstr>
      <vt:lpstr>Physical Implementation (Current)</vt:lpstr>
      <vt:lpstr>3D CAD Model</vt:lpstr>
      <vt:lpstr>Physical Implementation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 </vt:lpstr>
      <vt:lpstr>Regulating pH and Nutrient Level (EC)  </vt:lpstr>
      <vt:lpstr>Control Unit</vt:lpstr>
      <vt:lpstr>Growth Module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(EC sensor) </vt:lpstr>
      <vt:lpstr>Regulating pH and Nutrient Level (EC)  </vt:lpstr>
      <vt:lpstr>Regulating Water Temperature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System Thus Far </vt:lpstr>
      <vt:lpstr>Experimental Demonstration of the System </vt:lpstr>
      <vt:lpstr>Result (Testing the pH sensor)</vt:lpstr>
      <vt:lpstr>Result (Testing the EC sensor)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dc:creator>asus</dc:creator>
  <cp:lastModifiedBy>Mikdam-Al-Maad Ronoue</cp:lastModifiedBy>
  <cp:revision>36</cp:revision>
  <dcterms:modified xsi:type="dcterms:W3CDTF">2023-10-03T13:20:24Z</dcterms:modified>
</cp:coreProperties>
</file>